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0"/>
  </p:notesMasterIdLst>
  <p:sldIdLst>
    <p:sldId id="262" r:id="rId5"/>
    <p:sldId id="263" r:id="rId6"/>
    <p:sldId id="264" r:id="rId7"/>
    <p:sldId id="266" r:id="rId8"/>
    <p:sldId id="267" r:id="rId9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22" autoAdjust="0"/>
    <p:restoredTop sz="96327" autoAdjust="0"/>
  </p:normalViewPr>
  <p:slideViewPr>
    <p:cSldViewPr snapToGrid="0">
      <p:cViewPr>
        <p:scale>
          <a:sx n="148" d="100"/>
          <a:sy n="148" d="100"/>
        </p:scale>
        <p:origin x="1920" y="-4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848FA120-270C-E5C9-D4F2-E58F19A8C3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4140"/>
          <a:stretch>
            <a:fillRect/>
          </a:stretch>
        </p:blipFill>
        <p:spPr>
          <a:xfrm>
            <a:off x="0" y="-1"/>
            <a:ext cx="6858000" cy="914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408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341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7" name="그림 6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F7FBE01-2088-F4AA-0A73-81ABC066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45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7" name="그림 6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7B9E949-F604-DFC6-F280-62F98798FE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2608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5930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0770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12" name="그림 11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E05D106-6F15-1AC1-BA0B-12EE9A02E5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4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6" name="그림 5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ADB96D0-FDE6-61B7-470A-E01BC5A804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61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5" name="그림 4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F5FFB13-32DE-1DE3-711B-1C9581F396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036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8" name="그림 7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E98CC46-8796-AA60-6292-8EBF3AB593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27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8" name="그림 7" descr="텍스트, 스크린샷, 폰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BD7451C-2C05-67AF-974A-5C5F05B9E4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5598"/>
          <a:stretch>
            <a:fillRect/>
          </a:stretch>
        </p:blipFill>
        <p:spPr>
          <a:xfrm>
            <a:off x="-7282" y="0"/>
            <a:ext cx="7574238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1D73D-C4D0-3D41-A168-F4ADF1BCA93C}" type="datetimeFigureOut">
              <a:rPr kumimoji="1" lang="ko-KR" altLang="en-US" smtClean="0"/>
              <a:t>2025. 11. 28.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4589F-0719-7A45-8212-DAC3543CAD6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3728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1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1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1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morepacific-ai.notion.site/" TargetMode="External"/><Relationship Id="rId2" Type="http://schemas.openxmlformats.org/officeDocument/2006/relationships/hyperlink" Target="https://eventsurvey.amorepacific.com/index?code=ZQ7FEUF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amorepacific-ai.notion.sit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231B27-24CA-F103-88AB-DFC9AB86EDA9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396D24-63AA-0097-44D8-2821D66CA5C2}"/>
              </a:ext>
            </a:extLst>
          </p:cNvPr>
          <p:cNvSpPr txBox="1"/>
          <p:nvPr/>
        </p:nvSpPr>
        <p:spPr>
          <a:xfrm>
            <a:off x="751417" y="2994494"/>
            <a:ext cx="6334161" cy="5964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latin typeface="+mn-ea"/>
              </a:rPr>
              <a:t>공모전 </a:t>
            </a:r>
            <a:r>
              <a:rPr lang="en-US" altLang="ko-KR" sz="900" dirty="0">
                <a:latin typeface="+mn-ea"/>
              </a:rPr>
              <a:t>: </a:t>
            </a:r>
            <a:r>
              <a:rPr lang="ko-KR" altLang="en-US" sz="900" dirty="0">
                <a:latin typeface="+mn-ea"/>
              </a:rPr>
              <a:t>아모레퍼시픽 </a:t>
            </a:r>
            <a:r>
              <a:rPr lang="en-US" altLang="ko-KR" sz="900" dirty="0">
                <a:latin typeface="+mn-ea"/>
              </a:rPr>
              <a:t>‘AI INNOVATION CHALLENGE 2026’ </a:t>
            </a:r>
            <a:r>
              <a:rPr lang="ko-KR" altLang="en-US" sz="900" dirty="0">
                <a:latin typeface="+mn-ea"/>
              </a:rPr>
              <a:t>공모전</a:t>
            </a:r>
            <a:endParaRPr lang="en-US" altLang="ko-KR" sz="9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latin typeface="+mn-ea"/>
              </a:rPr>
              <a:t>모집일정 </a:t>
            </a:r>
            <a:r>
              <a:rPr lang="en-US" altLang="ko-KR" sz="900" dirty="0">
                <a:latin typeface="+mn-ea"/>
              </a:rPr>
              <a:t>: 2025</a:t>
            </a:r>
            <a:r>
              <a:rPr lang="ko-KR" altLang="en-US" sz="900" dirty="0">
                <a:latin typeface="+mn-ea"/>
              </a:rPr>
              <a:t>년 </a:t>
            </a:r>
            <a:r>
              <a:rPr lang="en-US" altLang="ko-KR" sz="900" dirty="0">
                <a:latin typeface="+mn-ea"/>
              </a:rPr>
              <a:t>11</a:t>
            </a:r>
            <a:r>
              <a:rPr lang="ko-KR" altLang="en-US" sz="900" dirty="0">
                <a:latin typeface="+mn-ea"/>
              </a:rPr>
              <a:t>월 </a:t>
            </a:r>
            <a:r>
              <a:rPr lang="en-US" altLang="ko-KR" sz="900" dirty="0">
                <a:latin typeface="+mn-ea"/>
              </a:rPr>
              <a:t>28</a:t>
            </a:r>
            <a:r>
              <a:rPr lang="ko-KR" altLang="en-US" sz="900" dirty="0">
                <a:latin typeface="+mn-ea"/>
              </a:rPr>
              <a:t>일</a:t>
            </a:r>
            <a:r>
              <a:rPr lang="en-US" altLang="ko-KR" sz="900" dirty="0">
                <a:latin typeface="+mn-ea"/>
              </a:rPr>
              <a:t>(</a:t>
            </a:r>
            <a:r>
              <a:rPr lang="ko-KR" altLang="en-US" sz="900" dirty="0">
                <a:latin typeface="+mn-ea"/>
              </a:rPr>
              <a:t>금</a:t>
            </a:r>
            <a:r>
              <a:rPr lang="en-US" altLang="ko-KR" sz="900" dirty="0">
                <a:latin typeface="+mn-ea"/>
              </a:rPr>
              <a:t>) ~ </a:t>
            </a:r>
            <a:r>
              <a:rPr lang="en-US" altLang="ko-KR" sz="900" b="1" dirty="0">
                <a:latin typeface="+mn-ea"/>
              </a:rPr>
              <a:t>2026</a:t>
            </a:r>
            <a:r>
              <a:rPr lang="ko-KR" altLang="en-US" sz="900" b="1" dirty="0">
                <a:latin typeface="+mn-ea"/>
              </a:rPr>
              <a:t>년 </a:t>
            </a:r>
            <a:r>
              <a:rPr lang="en-US" altLang="ko-KR" sz="900" b="1" dirty="0">
                <a:latin typeface="+mn-ea"/>
              </a:rPr>
              <a:t>1</a:t>
            </a:r>
            <a:r>
              <a:rPr lang="ko-KR" altLang="en-US" sz="900" b="1" dirty="0">
                <a:latin typeface="+mn-ea"/>
              </a:rPr>
              <a:t>월 </a:t>
            </a:r>
            <a:r>
              <a:rPr lang="en-US" altLang="ko-KR" sz="900" b="1" dirty="0">
                <a:latin typeface="+mn-ea"/>
              </a:rPr>
              <a:t>4</a:t>
            </a:r>
            <a:r>
              <a:rPr lang="ko-KR" altLang="en-US" sz="900" b="1" dirty="0">
                <a:latin typeface="+mn-ea"/>
              </a:rPr>
              <a:t>일</a:t>
            </a:r>
            <a:r>
              <a:rPr lang="en-US" altLang="ko-KR" sz="900" b="1" dirty="0">
                <a:latin typeface="+mn-ea"/>
              </a:rPr>
              <a:t>(</a:t>
            </a:r>
            <a:r>
              <a:rPr lang="ko-KR" altLang="en-US" sz="900" b="1" dirty="0">
                <a:latin typeface="+mn-ea"/>
              </a:rPr>
              <a:t>일</a:t>
            </a:r>
            <a:r>
              <a:rPr lang="en-US" altLang="ko-KR" sz="900" b="1" dirty="0">
                <a:latin typeface="+mn-ea"/>
              </a:rPr>
              <a:t>) 24:00</a:t>
            </a:r>
            <a:r>
              <a:rPr lang="ko-KR" altLang="en-US" sz="900" b="1" dirty="0">
                <a:latin typeface="+mn-ea"/>
              </a:rPr>
              <a:t>까지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latin typeface="맑은 고딕"/>
                <a:ea typeface="맑은 고딕"/>
              </a:rPr>
              <a:t>모집대상 : </a:t>
            </a:r>
            <a:r>
              <a:rPr lang="en-US" altLang="ko-KR" sz="900" dirty="0">
                <a:latin typeface="맑은 고딕"/>
                <a:ea typeface="맑은 고딕"/>
              </a:rPr>
              <a:t>AI</a:t>
            </a:r>
            <a:r>
              <a:rPr lang="ko-KR" altLang="en-US" sz="900" dirty="0">
                <a:latin typeface="맑은 고딕"/>
                <a:ea typeface="맑은 고딕"/>
              </a:rPr>
              <a:t> 기술</a:t>
            </a:r>
            <a:r>
              <a:rPr lang="en-US" altLang="ko-KR" sz="900" dirty="0">
                <a:latin typeface="맑은 고딕"/>
                <a:ea typeface="맑은 고딕"/>
              </a:rPr>
              <a:t>, </a:t>
            </a:r>
            <a:r>
              <a:rPr lang="ko-KR" altLang="en-US" sz="900" dirty="0">
                <a:latin typeface="맑은 고딕"/>
                <a:ea typeface="맑은 고딕"/>
              </a:rPr>
              <a:t>데이터 분석</a:t>
            </a:r>
            <a:r>
              <a:rPr lang="en-US" altLang="ko-KR" sz="900" dirty="0">
                <a:latin typeface="맑은 고딕"/>
                <a:ea typeface="맑은 고딕"/>
              </a:rPr>
              <a:t>, </a:t>
            </a:r>
            <a:r>
              <a:rPr lang="ko-KR" altLang="en-US" sz="900" dirty="0">
                <a:latin typeface="맑은 고딕"/>
                <a:ea typeface="맑은 고딕"/>
              </a:rPr>
              <a:t>자동화 등에 관심 있는 개인 혹은 팀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607BFD3B-949E-F775-4A08-E8B123D176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573798"/>
              </p:ext>
            </p:extLst>
          </p:nvPr>
        </p:nvGraphicFramePr>
        <p:xfrm>
          <a:off x="599433" y="4082346"/>
          <a:ext cx="6396347" cy="2808000"/>
        </p:xfrm>
        <a:graphic>
          <a:graphicData uri="http://schemas.openxmlformats.org/drawingml/2006/table">
            <a:tbl>
              <a:tblPr firstRow="1" firstCol="1" bandRow="1"/>
              <a:tblGrid>
                <a:gridCol w="280573">
                  <a:extLst>
                    <a:ext uri="{9D8B030D-6E8A-4147-A177-3AD203B41FA5}">
                      <a16:colId xmlns:a16="http://schemas.microsoft.com/office/drawing/2014/main" val="2073215686"/>
                    </a:ext>
                  </a:extLst>
                </a:gridCol>
                <a:gridCol w="754353">
                  <a:extLst>
                    <a:ext uri="{9D8B030D-6E8A-4147-A177-3AD203B41FA5}">
                      <a16:colId xmlns:a16="http://schemas.microsoft.com/office/drawing/2014/main" val="2711418578"/>
                    </a:ext>
                  </a:extLst>
                </a:gridCol>
                <a:gridCol w="198042">
                  <a:extLst>
                    <a:ext uri="{9D8B030D-6E8A-4147-A177-3AD203B41FA5}">
                      <a16:colId xmlns:a16="http://schemas.microsoft.com/office/drawing/2014/main" val="3191863579"/>
                    </a:ext>
                  </a:extLst>
                </a:gridCol>
                <a:gridCol w="2256084">
                  <a:extLst>
                    <a:ext uri="{9D8B030D-6E8A-4147-A177-3AD203B41FA5}">
                      <a16:colId xmlns:a16="http://schemas.microsoft.com/office/drawing/2014/main" val="4182417514"/>
                    </a:ext>
                  </a:extLst>
                </a:gridCol>
                <a:gridCol w="1930681">
                  <a:extLst>
                    <a:ext uri="{9D8B030D-6E8A-4147-A177-3AD203B41FA5}">
                      <a16:colId xmlns:a16="http://schemas.microsoft.com/office/drawing/2014/main" val="159019210"/>
                    </a:ext>
                  </a:extLst>
                </a:gridCol>
                <a:gridCol w="976614">
                  <a:extLst>
                    <a:ext uri="{9D8B030D-6E8A-4147-A177-3AD203B41FA5}">
                      <a16:colId xmlns:a16="http://schemas.microsoft.com/office/drawing/2014/main" val="3860804203"/>
                    </a:ext>
                  </a:extLst>
                </a:gridCol>
              </a:tblGrid>
              <a:tr h="255267"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제출기한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2026</a:t>
                      </a:r>
                      <a:r>
                        <a:rPr 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년 </a:t>
                      </a:r>
                      <a:r>
                        <a:rPr lang="en-US" alt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월 </a:t>
                      </a:r>
                      <a:r>
                        <a:rPr lang="en-US" alt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ko-KR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일</a:t>
                      </a:r>
                      <a:r>
                        <a:rPr 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일</a:t>
                      </a:r>
                      <a:r>
                        <a:rPr 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 </a:t>
                      </a:r>
                      <a:r>
                        <a:rPr lang="ko-KR" alt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자정까지 제출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239339"/>
                  </a:ext>
                </a:extLst>
              </a:tr>
              <a:tr h="255267"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sz="900" b="1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제출처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altLang="en-US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아모레퍼시픽 </a:t>
                      </a:r>
                      <a:r>
                        <a:rPr lang="en-US" altLang="ko-KR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‘AI INNOVATION CHALLENGE</a:t>
                      </a:r>
                      <a:r>
                        <a:rPr lang="ko-KR" altLang="en-US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 </a:t>
                      </a:r>
                      <a:r>
                        <a:rPr lang="en-US" altLang="ko-KR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2026’ </a:t>
                      </a:r>
                      <a:r>
                        <a:rPr lang="ko-KR" altLang="en-US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공모전 신청폼 </a:t>
                      </a:r>
                      <a:r>
                        <a:rPr lang="en-US" altLang="ko-KR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(</a:t>
                      </a:r>
                      <a:r>
                        <a:rPr lang="en-US" sz="900" b="1" u="sng" kern="100" dirty="0">
                          <a:solidFill>
                            <a:srgbClr val="0046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  <a:hlinkClick r:id="rId2"/>
                        </a:rPr>
                        <a:t>클릭)</a:t>
                      </a:r>
                      <a:endParaRPr lang="ko-KR" sz="9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0840818"/>
                  </a:ext>
                </a:extLst>
              </a:tr>
              <a:tr h="73094">
                <a:tc gridSpan="6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en-US" sz="2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  <a:prstDash val="soli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8135332"/>
                  </a:ext>
                </a:extLst>
              </a:tr>
              <a:tr h="25526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altLang="en-US" sz="900" b="1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서류명</a:t>
                      </a:r>
                      <a:r>
                        <a:rPr 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파일형식</a:t>
                      </a:r>
                      <a:r>
                        <a:rPr 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altLang="en-US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536700" algn="l"/>
                        </a:tabLst>
                      </a:pPr>
                      <a:r>
                        <a:rPr lang="ko-KR" alt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제출방법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ko-KR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비고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0396365"/>
                  </a:ext>
                </a:extLst>
              </a:tr>
              <a:tr h="38011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Times New Roman" panose="02020603050405020304" pitchFamily="18" charset="0"/>
                        </a:rPr>
                        <a:t>‘AI INNOVATION CHALLENGE 2026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공모전 참가 </a:t>
                      </a:r>
                      <a:r>
                        <a:rPr lang="ko-KR" altLang="en-US" sz="7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신청폼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작성</a:t>
                      </a:r>
                      <a:endParaRPr lang="en-US" altLang="ko-KR" sz="7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ko-KR" altLang="en-US" sz="7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신청폼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링크로 참가접수</a:t>
                      </a:r>
                      <a:endParaRPr kumimoji="0" lang="en-US" altLang="ko-KR" sz="7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2703180"/>
                  </a:ext>
                </a:extLst>
              </a:tr>
              <a:tr h="380112">
                <a:tc rowSpan="4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9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제목형식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: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[AGENT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주제번호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](</a:t>
                      </a:r>
                      <a:r>
                        <a:rPr kumimoji="0" lang="ko-KR" altLang="en-US" sz="700" b="1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팀장명기입</a:t>
                      </a:r>
                      <a:r>
                        <a:rPr kumimoji="0" lang="en-US" altLang="ko-KR" sz="6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).zip</a:t>
                      </a:r>
                      <a:b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kumimoji="0" lang="ko-KR" altLang="en-US" sz="7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제목예시</a:t>
                      </a: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-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[AGENT01]</a:t>
                      </a:r>
                      <a:r>
                        <a:rPr kumimoji="0" lang="ko-KR" altLang="en-US" sz="7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김아모레</a:t>
                      </a:r>
                      <a:b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→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아래 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 파일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결과물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기획서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동의서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을 하나로 압축하여 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zip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파일 업로드</a:t>
                      </a:r>
                      <a:endParaRPr lang="en-US" altLang="ko-KR" sz="7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★</a:t>
                      </a:r>
                      <a:r>
                        <a:rPr kumimoji="0" lang="ko-KR" altLang="en-US" sz="700" b="1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신청폼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 접수 시 아래 파일이 모두 업로드 된 </a:t>
                      </a:r>
                      <a:endParaRPr kumimoji="0" lang="ko-KR" altLang="en-US" sz="7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lgun Gothic"/>
                        <a:ea typeface="Malgun Gothic"/>
                        <a:cs typeface="+mn-cs"/>
                      </a:endParaRPr>
                    </a:p>
                    <a:p>
                      <a:pPr marL="0" marR="0" lvl="0" indent="0" algn="ctr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구글 드라이브 폴더 링크 기재★</a:t>
                      </a:r>
                      <a:endParaRPr kumimoji="0" lang="ko-KR" altLang="en-US" sz="1488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004928"/>
                  </a:ext>
                </a:extLst>
              </a:tr>
              <a:tr h="499229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700" b="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[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선택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]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결과물</a:t>
                      </a: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※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예선접수 시 결과물 제출은 선택</a:t>
                      </a: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,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본선진출 시 결과물 제출 필수</a:t>
                      </a:r>
                      <a:b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제목형식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: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[AGENT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주제번호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]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결과물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_(</a:t>
                      </a:r>
                      <a:r>
                        <a:rPr kumimoji="0" lang="ko-KR" altLang="en-US" sz="700" b="1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팀장명기입</a:t>
                      </a:r>
                      <a:r>
                        <a:rPr kumimoji="0" lang="en-US" altLang="ko-KR" sz="6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)</a:t>
                      </a:r>
                      <a:r>
                        <a:rPr kumimoji="0" lang="ko-KR" altLang="en-US" sz="600" b="1" i="0" u="none" strike="noStrike" kern="1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b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#결과물 예시 : </a:t>
                      </a:r>
                      <a:r>
                        <a:rPr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최소 </a:t>
                      </a:r>
                      <a:r>
                        <a:rPr lang="ko-KR" altLang="en-US" sz="6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택</a:t>
                      </a:r>
                      <a:r>
                        <a:rPr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1)</a:t>
                      </a:r>
                      <a:r>
                        <a:rPr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시연영상, 프로토타입, 실행링크 등 </a:t>
                      </a:r>
                      <a:br>
                        <a:rPr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→</a:t>
                      </a:r>
                      <a:r>
                        <a:rPr kumimoji="0" lang="ko-KR" altLang="en-US" sz="6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여러개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파일일 경우 하나로 압축하여 </a:t>
                      </a: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zip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파일 업로드</a:t>
                      </a:r>
                      <a:endParaRPr kumimoji="0" lang="ko-KR" altLang="en-US" sz="6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1.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기획서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&amp;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동의서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)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양식 다운로드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2.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모든 파일들을 하나로 압축해 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zip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파일로 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  개인 구글 드라이브 내 업로드</a:t>
                      </a:r>
                      <a:br>
                        <a:rPr lang="en-US" altLang="ko-KR" sz="700" kern="100" baseline="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br>
                        <a:rPr lang="en-US" altLang="ko-KR" sz="700" kern="100" baseline="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en-US" altLang="ko-KR" sz="700" kern="100" baseline="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3.</a:t>
                      </a:r>
                      <a:r>
                        <a:rPr lang="ko-KR" altLang="en-US" sz="700" kern="100" baseline="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공모전 참가 </a:t>
                      </a:r>
                      <a:r>
                        <a:rPr lang="ko-KR" altLang="en-US" sz="700" kern="100" dirty="0" err="1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신청폼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접수 시 구글 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   드라이브 링크 함께 첨부하여 제출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※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구글 드라이브 내 아래 이메일 열람</a:t>
                      </a:r>
                      <a: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/</a:t>
                      </a: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편집 권한 추가</a:t>
                      </a:r>
                      <a:br>
                        <a:rPr lang="en-US" altLang="ko-KR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</a:br>
                      <a:r>
                        <a:rPr lang="ko-KR" altLang="en-US" sz="700" kern="100" dirty="0"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    </a:t>
                      </a:r>
                      <a:r>
                        <a:rPr lang="en-US" altLang="ko-KR" sz="700" u="sng" kern="100" dirty="0">
                          <a:solidFill>
                            <a:schemeClr val="accent1"/>
                          </a:solidFill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ai.challenge@amorepacific.com</a:t>
                      </a:r>
                      <a:endParaRPr lang="ko-KR" altLang="en-US" sz="70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 다운로드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altLang="ko-KR" sz="700" kern="100" dirty="0">
                          <a:solidFill>
                            <a:srgbClr val="0070C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  <a:hlinkClick r:id="rId3"/>
                        </a:rPr>
                        <a:t>(</a:t>
                      </a:r>
                      <a:r>
                        <a:rPr lang="ko-KR" altLang="en-US" sz="700" kern="100" dirty="0" err="1">
                          <a:solidFill>
                            <a:srgbClr val="0070C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  <a:hlinkClick r:id="rId3"/>
                        </a:rPr>
                        <a:t>노션</a:t>
                      </a:r>
                      <a:r>
                        <a:rPr lang="ko-KR" altLang="en-US" sz="700" kern="100" dirty="0">
                          <a:solidFill>
                            <a:srgbClr val="0070C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  <a:hlinkClick r:id="rId3"/>
                        </a:rPr>
                        <a:t> 클릭</a:t>
                      </a:r>
                      <a:r>
                        <a:rPr lang="en-US" altLang="ko-KR" sz="700" kern="100" dirty="0">
                          <a:solidFill>
                            <a:srgbClr val="0070C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  <a:hlinkClick r:id="rId3"/>
                        </a:rPr>
                        <a:t>)</a:t>
                      </a:r>
                      <a:endParaRPr lang="en-US" altLang="ko-KR" sz="700" kern="100" dirty="0">
                        <a:solidFill>
                          <a:srgbClr val="0070C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1964827"/>
                  </a:ext>
                </a:extLst>
              </a:tr>
              <a:tr h="333502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US" altLang="ko-KR" sz="700" b="0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필수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기획서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altLang="ko-KR" sz="6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6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양식제공</a:t>
                      </a:r>
                      <a:r>
                        <a:rPr lang="en-US" altLang="ko-KR" sz="6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en-US" altLang="ko-KR" sz="7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제목형식</a:t>
                      </a:r>
                      <a:r>
                        <a:rPr lang="en-US" alt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ko-KR" alt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</a:t>
                      </a:r>
                      <a:r>
                        <a:rPr lang="en-US" alt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lang="ko-KR" altLang="en-US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에이전트기획서</a:t>
                      </a:r>
                      <a:r>
                        <a:rPr lang="en-US" alt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_(</a:t>
                      </a:r>
                      <a:r>
                        <a:rPr lang="ko-KR" altLang="en-US" sz="700" b="1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팀장명기입</a:t>
                      </a:r>
                      <a:r>
                        <a:rPr lang="en-US" altLang="ko-KR" sz="7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작성 후 </a:t>
                      </a:r>
                      <a:r>
                        <a:rPr 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PDF 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파일로</a:t>
                      </a:r>
                      <a:r>
                        <a:rPr lang="en-US" altLang="ko-KR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ko-KR" altLang="en-US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제출</a:t>
                      </a:r>
                      <a:endParaRPr lang="ko-KR" altLang="en-US" sz="1400" dirty="0"/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indent="0"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 다운로드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개인 구글 드라이브 업로드</a:t>
                      </a:r>
                      <a:br>
                        <a:rPr lang="en-US" altLang="ko-KR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br>
                        <a:rPr lang="en-US" altLang="ko-KR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altLang="ko-KR" sz="700" kern="100" baseline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3)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공모전 참가 </a:t>
                      </a:r>
                      <a:r>
                        <a:rPr lang="ko-KR" altLang="en-US" sz="7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신청폼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접수 시 구글 </a:t>
                      </a:r>
                      <a:b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드라이브 링크 함께 첨부하여 제출</a:t>
                      </a:r>
                      <a:endParaRPr lang="ko-KR" sz="7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5467844"/>
                  </a:ext>
                </a:extLst>
              </a:tr>
              <a:tr h="376150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800" b="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필수</a:t>
                      </a: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동의서</a:t>
                      </a:r>
                      <a:b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</a:b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0" lang="ko-KR" alt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양식제공</a:t>
                      </a: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kumimoji="0" lang="en-US" altLang="ko-KR" sz="7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제목형식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: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[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양식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2]</a:t>
                      </a:r>
                      <a:r>
                        <a:rPr kumimoji="0" lang="ko-KR" altLang="en-US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제출물활용동의서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_(</a:t>
                      </a:r>
                      <a:r>
                        <a:rPr kumimoji="0" lang="ko-KR" altLang="en-US" sz="700" b="1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팀장명기입</a:t>
                      </a:r>
                      <a:r>
                        <a:rPr kumimoji="0" lang="en-US" altLang="ko-KR" sz="7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Times New Roman"/>
                        </a:rPr>
                        <a:t>)</a:t>
                      </a:r>
                    </a:p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서명 및 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스캔 후 </a:t>
                      </a:r>
                      <a:r>
                        <a:rPr kumimoji="0" lang="en-US" altLang="ko-KR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PDF </a:t>
                      </a:r>
                      <a:r>
                        <a:rPr kumimoji="0" lang="ko-KR" altLang="en-US" sz="7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파일로 제출</a:t>
                      </a:r>
                      <a:endParaRPr lang="ko-KR" altLang="en-US" sz="1400" dirty="0"/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488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5360" marR="6536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5174916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2DB4D27-AD48-4485-C750-D34AFF2CEC6D}"/>
              </a:ext>
            </a:extLst>
          </p:cNvPr>
          <p:cNvSpPr txBox="1"/>
          <p:nvPr/>
        </p:nvSpPr>
        <p:spPr>
          <a:xfrm>
            <a:off x="751417" y="9556763"/>
            <a:ext cx="3407984" cy="34547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- </a:t>
            </a:r>
            <a:r>
              <a:rPr lang="ko-KR" altLang="en-US" sz="800" dirty="0">
                <a:latin typeface="+mn-ea"/>
              </a:rPr>
              <a:t>공모전 안내 사이트 </a:t>
            </a:r>
            <a:r>
              <a:rPr lang="en-US" altLang="ko-KR" sz="800" dirty="0">
                <a:latin typeface="+mn-ea"/>
              </a:rPr>
              <a:t>:</a:t>
            </a:r>
            <a:r>
              <a:rPr lang="ko-KR" altLang="en-US" sz="800" dirty="0">
                <a:latin typeface="+mn-ea"/>
              </a:rPr>
              <a:t> </a:t>
            </a:r>
            <a:r>
              <a:rPr lang="en" altLang="ko-KR" sz="800" dirty="0">
                <a:latin typeface="+mn-ea"/>
                <a:hlinkClick r:id="rId4"/>
              </a:rPr>
              <a:t>http://</a:t>
            </a:r>
            <a:r>
              <a:rPr lang="en" altLang="ko-KR" sz="800" dirty="0" err="1">
                <a:latin typeface="+mn-ea"/>
                <a:hlinkClick r:id="rId4"/>
              </a:rPr>
              <a:t>amorepacific-ai.notion.site</a:t>
            </a:r>
            <a:endParaRPr lang="en-US" altLang="ko-KR" sz="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-</a:t>
            </a:r>
            <a:r>
              <a:rPr lang="ko-KR" altLang="en-US" sz="800" dirty="0">
                <a:latin typeface="+mn-ea"/>
              </a:rPr>
              <a:t> 기타문의</a:t>
            </a:r>
            <a:r>
              <a:rPr lang="en-US" altLang="ko-KR" sz="800" dirty="0">
                <a:latin typeface="+mn-ea"/>
              </a:rPr>
              <a:t> : (</a:t>
            </a:r>
            <a:r>
              <a:rPr lang="ko-KR" altLang="en-US" sz="800" dirty="0">
                <a:latin typeface="+mn-ea"/>
              </a:rPr>
              <a:t>아모레퍼시픽 디지털전략팀</a:t>
            </a:r>
            <a:r>
              <a:rPr lang="en-US" altLang="ko-KR" sz="800" dirty="0">
                <a:latin typeface="+mn-ea"/>
              </a:rPr>
              <a:t>)</a:t>
            </a:r>
            <a:r>
              <a:rPr lang="ko-KR" altLang="en-US" sz="800" dirty="0">
                <a:latin typeface="+mn-ea"/>
              </a:rPr>
              <a:t> </a:t>
            </a:r>
            <a:r>
              <a:rPr lang="en-US" altLang="ko-KR" sz="800" dirty="0" err="1">
                <a:latin typeface="+mn-ea"/>
              </a:rPr>
              <a:t>ai.challenge@amorepacific.com</a:t>
            </a:r>
            <a:endParaRPr lang="en-US" altLang="ko-KR" sz="800" dirty="0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CAC555F-7E78-819D-ABCD-B1960F8A72FC}"/>
              </a:ext>
            </a:extLst>
          </p:cNvPr>
          <p:cNvSpPr/>
          <p:nvPr/>
        </p:nvSpPr>
        <p:spPr>
          <a:xfrm>
            <a:off x="521054" y="2733604"/>
            <a:ext cx="6396345" cy="257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100" b="1" dirty="0">
                <a:solidFill>
                  <a:schemeClr val="tx1"/>
                </a:solidFill>
              </a:rPr>
              <a:t>개요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F02EC34-A6B3-45E4-06F2-3B7935A0B5BD}"/>
              </a:ext>
            </a:extLst>
          </p:cNvPr>
          <p:cNvSpPr/>
          <p:nvPr/>
        </p:nvSpPr>
        <p:spPr>
          <a:xfrm>
            <a:off x="521054" y="3808579"/>
            <a:ext cx="6396345" cy="257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100" b="1" dirty="0">
                <a:solidFill>
                  <a:schemeClr val="tx1"/>
                </a:solidFill>
              </a:rPr>
              <a:t>제출 안내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9D923C-BF42-0760-8449-2D470572AB18}"/>
              </a:ext>
            </a:extLst>
          </p:cNvPr>
          <p:cNvSpPr txBox="1"/>
          <p:nvPr/>
        </p:nvSpPr>
        <p:spPr>
          <a:xfrm>
            <a:off x="751417" y="7419630"/>
            <a:ext cx="6244359" cy="182287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1.</a:t>
            </a:r>
            <a:r>
              <a:rPr lang="ko-KR" altLang="en-US" sz="800" dirty="0">
                <a:latin typeface="+mn-ea"/>
              </a:rPr>
              <a:t> 해당 신청서를 접수하는 모든 참가자는 공모전 규정에 동의한 것으로 간주됩니다</a:t>
            </a:r>
            <a:r>
              <a:rPr lang="en-US" altLang="ko-KR" sz="800" dirty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맑은 고딕"/>
                <a:ea typeface="맑은 고딕"/>
              </a:rPr>
              <a:t>2.</a:t>
            </a:r>
            <a:r>
              <a:rPr lang="ko-KR" altLang="en-US" sz="800" dirty="0">
                <a:latin typeface="맑은 고딕"/>
                <a:ea typeface="맑은 고딕"/>
              </a:rPr>
              <a:t> 만 </a:t>
            </a:r>
            <a:r>
              <a:rPr lang="en-US" altLang="ko-KR" sz="800" dirty="0">
                <a:latin typeface="맑은 고딕"/>
                <a:ea typeface="맑은 고딕"/>
              </a:rPr>
              <a:t>14</a:t>
            </a:r>
            <a:r>
              <a:rPr lang="ko-KR" altLang="en-US" sz="800" dirty="0">
                <a:latin typeface="맑은 고딕"/>
                <a:ea typeface="맑은 고딕"/>
              </a:rPr>
              <a:t>세 이상 누구나 참여 가능하며</a:t>
            </a:r>
            <a:r>
              <a:rPr lang="en-US" altLang="ko-KR" sz="800" dirty="0">
                <a:latin typeface="맑은 고딕"/>
                <a:ea typeface="맑은 고딕"/>
              </a:rPr>
              <a:t>,</a:t>
            </a:r>
            <a:r>
              <a:rPr lang="ko-KR" altLang="en-US" sz="800" dirty="0">
                <a:latin typeface="맑은 고딕"/>
                <a:ea typeface="맑은 고딕"/>
              </a:rPr>
              <a:t> 개인은 </a:t>
            </a:r>
            <a:r>
              <a:rPr lang="en-US" altLang="ko-KR" sz="800" dirty="0">
                <a:latin typeface="맑은 고딕"/>
                <a:ea typeface="맑은 고딕"/>
              </a:rPr>
              <a:t>1</a:t>
            </a:r>
            <a:r>
              <a:rPr lang="ko-KR" altLang="en-US" sz="800" dirty="0">
                <a:latin typeface="맑은 고딕"/>
                <a:ea typeface="맑은 고딕"/>
              </a:rPr>
              <a:t>인</a:t>
            </a:r>
            <a:r>
              <a:rPr lang="en-US" altLang="ko-KR" sz="800" dirty="0">
                <a:latin typeface="맑은 고딕"/>
                <a:ea typeface="맑은 고딕"/>
              </a:rPr>
              <a:t>, </a:t>
            </a:r>
            <a:r>
              <a:rPr lang="ko-KR" altLang="en-US" sz="800" dirty="0">
                <a:latin typeface="맑은 고딕"/>
                <a:ea typeface="맑은 고딕"/>
              </a:rPr>
              <a:t>팀은 </a:t>
            </a:r>
            <a:r>
              <a:rPr lang="en-US" altLang="ko-KR" sz="800" dirty="0">
                <a:latin typeface="맑은 고딕"/>
                <a:ea typeface="맑은 고딕"/>
              </a:rPr>
              <a:t>2</a:t>
            </a:r>
            <a:r>
              <a:rPr lang="ko-KR" altLang="en-US" sz="800" dirty="0">
                <a:latin typeface="맑은 고딕"/>
                <a:ea typeface="맑은 고딕"/>
              </a:rPr>
              <a:t>인 이상</a:t>
            </a:r>
            <a:r>
              <a:rPr lang="en-US" altLang="ko-KR" sz="800" dirty="0">
                <a:latin typeface="맑은 고딕"/>
                <a:ea typeface="맑은 고딕"/>
              </a:rPr>
              <a:t>(</a:t>
            </a:r>
            <a:r>
              <a:rPr lang="ko-KR" altLang="en-US" sz="800" dirty="0">
                <a:latin typeface="맑은 고딕"/>
                <a:ea typeface="맑은 고딕"/>
              </a:rPr>
              <a:t>인원 제한 없음</a:t>
            </a:r>
            <a:r>
              <a:rPr lang="en-US" altLang="ko-KR" sz="800" dirty="0">
                <a:latin typeface="맑은 고딕"/>
                <a:ea typeface="맑은 고딕"/>
              </a:rPr>
              <a:t>)</a:t>
            </a:r>
            <a:r>
              <a:rPr lang="ko-KR" altLang="en-US" sz="800" dirty="0" err="1">
                <a:latin typeface="맑은 고딕"/>
                <a:ea typeface="맑은 고딕"/>
              </a:rPr>
              <a:t>으로</a:t>
            </a:r>
            <a:r>
              <a:rPr lang="ko-KR" altLang="en-US" sz="800" dirty="0">
                <a:latin typeface="맑은 고딕"/>
                <a:ea typeface="맑은 고딕"/>
              </a:rPr>
              <a:t> 구성되어야 합니다</a:t>
            </a:r>
            <a:r>
              <a:rPr lang="en-US" altLang="ko-KR" sz="800" dirty="0">
                <a:latin typeface="맑은 고딕"/>
                <a:ea typeface="맑은 고딕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맑은 고딕"/>
                <a:ea typeface="맑은 고딕"/>
              </a:rPr>
              <a:t>3.</a:t>
            </a:r>
            <a:r>
              <a:rPr lang="ko-KR" altLang="en-US" sz="800" dirty="0">
                <a:latin typeface="맑은 고딕"/>
                <a:ea typeface="맑은 고딕"/>
              </a:rPr>
              <a:t> 이미 지원한 주제가 아닌 다른 주제에 중복 지원이 가능하며</a:t>
            </a:r>
            <a:r>
              <a:rPr lang="en-US" altLang="ko-KR" sz="800" dirty="0">
                <a:latin typeface="맑은 고딕"/>
                <a:ea typeface="맑은 고딕"/>
              </a:rPr>
              <a:t>,</a:t>
            </a:r>
            <a:r>
              <a:rPr lang="ko-KR" altLang="en-US" sz="800" dirty="0">
                <a:latin typeface="맑은 고딕"/>
                <a:ea typeface="맑은 고딕"/>
              </a:rPr>
              <a:t> 각 주제별로 별도 </a:t>
            </a:r>
            <a:r>
              <a:rPr lang="ko-KR" altLang="en-US" sz="800" dirty="0" err="1">
                <a:latin typeface="맑은 고딕"/>
                <a:ea typeface="맑은 고딕"/>
              </a:rPr>
              <a:t>신청폼</a:t>
            </a:r>
            <a:r>
              <a:rPr lang="ko-KR" altLang="en-US" sz="800" dirty="0">
                <a:latin typeface="맑은 고딕"/>
                <a:ea typeface="맑은 고딕"/>
              </a:rPr>
              <a:t> 접수가 필요합니다</a:t>
            </a:r>
            <a:r>
              <a:rPr lang="en-US" altLang="ko-KR" sz="800" dirty="0">
                <a:latin typeface="맑은 고딕"/>
                <a:ea typeface="맑은 고딕"/>
              </a:rPr>
              <a:t>.</a:t>
            </a:r>
            <a:r>
              <a:rPr lang="ko-KR" altLang="en-US" sz="800" dirty="0">
                <a:latin typeface="맑은 고딕"/>
                <a:ea typeface="맑은 고딕"/>
              </a:rPr>
              <a:t> </a:t>
            </a:r>
            <a:r>
              <a:rPr lang="en-US" altLang="ko-KR" sz="800" dirty="0">
                <a:latin typeface="맑은 고딕"/>
                <a:ea typeface="맑은 고딕"/>
              </a:rPr>
              <a:t>(</a:t>
            </a:r>
            <a:r>
              <a:rPr lang="ko-KR" altLang="en-US" sz="800" dirty="0" err="1">
                <a:latin typeface="맑은 고딕"/>
                <a:ea typeface="맑은 고딕"/>
              </a:rPr>
              <a:t>제한없음</a:t>
            </a:r>
            <a:r>
              <a:rPr lang="en-US" altLang="ko-KR" sz="800" dirty="0">
                <a:latin typeface="맑은 고딕"/>
                <a:ea typeface="맑은 고딕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4.</a:t>
            </a:r>
            <a:r>
              <a:rPr lang="ko-KR" altLang="en-US" sz="800" dirty="0">
                <a:latin typeface="+mn-ea"/>
              </a:rPr>
              <a:t> 지원하는 주제별 신청서는 팀 당 한번만 신청합니다</a:t>
            </a:r>
            <a:r>
              <a:rPr lang="en-US" altLang="ko-KR" sz="800" dirty="0">
                <a:latin typeface="+mn-ea"/>
              </a:rPr>
              <a:t>.</a:t>
            </a:r>
            <a:r>
              <a:rPr lang="ko-KR" altLang="en-US" sz="800" dirty="0">
                <a:latin typeface="+mn-ea"/>
              </a:rPr>
              <a:t> </a:t>
            </a:r>
            <a:r>
              <a:rPr lang="en-US" altLang="ko-KR" sz="800" dirty="0">
                <a:latin typeface="+mn-ea"/>
              </a:rPr>
              <a:t>(</a:t>
            </a:r>
            <a:r>
              <a:rPr lang="ko-KR" altLang="en-US" sz="800" dirty="0">
                <a:latin typeface="+mn-ea"/>
              </a:rPr>
              <a:t>팀장이 대표로 접수</a:t>
            </a:r>
            <a:r>
              <a:rPr lang="en-US" altLang="ko-KR" sz="800" dirty="0">
                <a:latin typeface="+mn-ea"/>
              </a:rPr>
              <a:t>)</a:t>
            </a:r>
            <a:endParaRPr lang="ko-KR" altLang="en-US" sz="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맑은 고딕"/>
                <a:ea typeface="맑은 고딕"/>
              </a:rPr>
              <a:t>5.</a:t>
            </a:r>
            <a:r>
              <a:rPr lang="ko-KR" altLang="en-US" sz="800" dirty="0">
                <a:latin typeface="맑은 고딕"/>
                <a:ea typeface="맑은 고딕"/>
              </a:rPr>
              <a:t> 참가신청서의 모든 사항을 정확히 확인하고 반드시 모두 기재하여야 하며</a:t>
            </a:r>
            <a:r>
              <a:rPr lang="en-US" altLang="ko-KR" sz="800" dirty="0">
                <a:latin typeface="맑은 고딕"/>
                <a:ea typeface="맑은 고딕"/>
              </a:rPr>
              <a:t>, </a:t>
            </a:r>
            <a:r>
              <a:rPr lang="ko-KR" altLang="en-US" sz="800" dirty="0">
                <a:latin typeface="맑은 고딕"/>
                <a:ea typeface="맑은 고딕"/>
              </a:rPr>
              <a:t>제출한 서류와 결과물은 반환이 불가합니다</a:t>
            </a:r>
            <a:r>
              <a:rPr lang="en-US" altLang="ko-KR" sz="800" dirty="0">
                <a:latin typeface="맑은 고딕"/>
                <a:ea typeface="맑은 고딕"/>
              </a:rPr>
              <a:t>.</a:t>
            </a:r>
            <a:endParaRPr lang="ko-KR" altLang="en-US" sz="800" dirty="0">
              <a:latin typeface="맑은 고딕"/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6.</a:t>
            </a:r>
            <a:r>
              <a:rPr lang="ko-KR" altLang="en-US" sz="800" dirty="0">
                <a:latin typeface="+mn-ea"/>
              </a:rPr>
              <a:t> 참가자가 잘못된 정보를 기재하거나 연락 두절 등으로 「</a:t>
            </a:r>
            <a:r>
              <a:rPr lang="en-US" altLang="ko-KR" sz="800" dirty="0">
                <a:latin typeface="+mn-ea"/>
              </a:rPr>
              <a:t>AI INNOVATION CHALLENGE 2026</a:t>
            </a:r>
            <a:r>
              <a:rPr lang="ko-KR" altLang="en-US" sz="800" dirty="0">
                <a:latin typeface="+mn-ea"/>
              </a:rPr>
              <a:t>」 참여 및 진행에 불이익이 생기는 경우</a:t>
            </a:r>
            <a:r>
              <a:rPr lang="en-US" altLang="ko-KR" sz="800" dirty="0">
                <a:latin typeface="+mn-ea"/>
              </a:rPr>
              <a:t>,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+mn-ea"/>
              </a:rPr>
              <a:t>   그 책임은 모두 참가자에게 있습니다</a:t>
            </a:r>
            <a:r>
              <a:rPr lang="en-US" altLang="ko-KR" sz="800" dirty="0">
                <a:latin typeface="+mn-ea"/>
              </a:rPr>
              <a:t>.</a:t>
            </a:r>
            <a:endParaRPr lang="ko-KR" altLang="en-US" sz="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맑은 고딕"/>
                <a:ea typeface="맑은 고딕"/>
              </a:rPr>
              <a:t>7.</a:t>
            </a:r>
            <a:r>
              <a:rPr lang="ko-KR" altLang="en-US" sz="800" dirty="0">
                <a:latin typeface="맑은 고딕"/>
                <a:ea typeface="맑은 고딕"/>
              </a:rPr>
              <a:t> 참가자 본인</a:t>
            </a:r>
            <a:r>
              <a:rPr lang="en-US" altLang="ko-KR" sz="800" dirty="0">
                <a:latin typeface="맑은 고딕"/>
                <a:ea typeface="맑은 고딕"/>
              </a:rPr>
              <a:t>(</a:t>
            </a:r>
            <a:r>
              <a:rPr lang="ko-KR" altLang="en-US" sz="800" dirty="0">
                <a:latin typeface="맑은 고딕"/>
                <a:ea typeface="맑은 고딕"/>
              </a:rPr>
              <a:t>팀</a:t>
            </a:r>
            <a:r>
              <a:rPr lang="en-US" altLang="ko-KR" sz="800" dirty="0">
                <a:latin typeface="맑은 고딕"/>
                <a:ea typeface="맑은 고딕"/>
              </a:rPr>
              <a:t>)</a:t>
            </a:r>
            <a:r>
              <a:rPr lang="ko-KR" altLang="en-US" sz="800" dirty="0">
                <a:latin typeface="맑은 고딕"/>
                <a:ea typeface="맑은 고딕"/>
              </a:rPr>
              <a:t>의 창작물이 아니거나</a:t>
            </a:r>
            <a:r>
              <a:rPr lang="en-US" altLang="ko-KR" sz="800" dirty="0">
                <a:latin typeface="맑은 고딕"/>
                <a:ea typeface="맑은 고딕"/>
              </a:rPr>
              <a:t>(</a:t>
            </a:r>
            <a:r>
              <a:rPr lang="ko-KR" altLang="en-US" sz="800" dirty="0">
                <a:latin typeface="맑은 고딕"/>
                <a:ea typeface="맑은 고딕"/>
              </a:rPr>
              <a:t>표절</a:t>
            </a:r>
            <a:r>
              <a:rPr lang="en-US" altLang="ko-KR" sz="800" dirty="0">
                <a:latin typeface="맑은 고딕"/>
                <a:ea typeface="맑은 고딕"/>
              </a:rPr>
              <a:t>, </a:t>
            </a:r>
            <a:r>
              <a:rPr lang="ko-KR" altLang="en-US" sz="800" dirty="0">
                <a:latin typeface="맑은 고딕"/>
                <a:ea typeface="맑은 고딕"/>
              </a:rPr>
              <a:t>도용 등</a:t>
            </a:r>
            <a:r>
              <a:rPr lang="en-US" altLang="ko-KR" sz="800" dirty="0">
                <a:latin typeface="맑은 고딕"/>
                <a:ea typeface="맑은 고딕"/>
              </a:rPr>
              <a:t>) </a:t>
            </a:r>
            <a:r>
              <a:rPr lang="en-US" altLang="ko-KR" sz="800" dirty="0" err="1">
                <a:latin typeface="맑은 고딕"/>
                <a:ea typeface="맑은 고딕"/>
              </a:rPr>
              <a:t>기타</a:t>
            </a:r>
            <a:r>
              <a:rPr lang="en-US" altLang="ko-KR" sz="800" dirty="0">
                <a:latin typeface="맑은 고딕"/>
                <a:ea typeface="맑은 고딕"/>
              </a:rPr>
              <a:t> </a:t>
            </a:r>
            <a:r>
              <a:rPr lang="ko-KR" altLang="en-US" sz="800" dirty="0">
                <a:latin typeface="맑은 고딕"/>
                <a:ea typeface="맑은 고딕"/>
              </a:rPr>
              <a:t>결격사유가 있는 작품에 대해서 심사에서 제외하며</a:t>
            </a:r>
            <a:r>
              <a:rPr lang="en-US" altLang="ko-KR" sz="800" dirty="0">
                <a:latin typeface="맑은 고딕"/>
                <a:ea typeface="맑은 고딕"/>
              </a:rPr>
              <a:t>, </a:t>
            </a:r>
            <a:r>
              <a:rPr lang="ko-KR" altLang="en-US" sz="800" dirty="0">
                <a:latin typeface="맑은 고딕"/>
                <a:ea typeface="맑은 고딕"/>
              </a:rPr>
              <a:t>수상 후</a:t>
            </a:r>
            <a:br>
              <a:rPr lang="en-US" altLang="ko-KR" sz="800" dirty="0">
                <a:latin typeface="+mn-ea"/>
              </a:rPr>
            </a:br>
            <a:r>
              <a:rPr lang="ko-KR" altLang="en-US" sz="800" dirty="0">
                <a:latin typeface="맑은 고딕"/>
                <a:ea typeface="맑은 고딕"/>
              </a:rPr>
              <a:t>   위반 사실이 밝혀졌을 경우 수상 취소 및 상금을 회수할 수 있습니다</a:t>
            </a:r>
            <a:r>
              <a:rPr lang="en-US" altLang="ko-KR" sz="800" dirty="0">
                <a:latin typeface="맑은 고딕"/>
                <a:ea typeface="맑은 고딕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+mn-ea"/>
              </a:rPr>
              <a:t>8.</a:t>
            </a:r>
            <a:r>
              <a:rPr lang="ko-KR" altLang="en-US" sz="800" dirty="0">
                <a:latin typeface="+mn-ea"/>
              </a:rPr>
              <a:t> 출품하는 제출물에 본인</a:t>
            </a:r>
            <a:r>
              <a:rPr lang="en-US" altLang="ko-KR" sz="800" dirty="0">
                <a:latin typeface="+mn-ea"/>
              </a:rPr>
              <a:t>(</a:t>
            </a:r>
            <a:r>
              <a:rPr lang="ko-KR" altLang="en-US" sz="800" dirty="0">
                <a:latin typeface="+mn-ea"/>
              </a:rPr>
              <a:t>팀</a:t>
            </a:r>
            <a:r>
              <a:rPr lang="en-US" altLang="ko-KR" sz="800" dirty="0">
                <a:latin typeface="+mn-ea"/>
              </a:rPr>
              <a:t>)</a:t>
            </a:r>
            <a:r>
              <a:rPr lang="ko-KR" altLang="en-US" sz="800" dirty="0">
                <a:latin typeface="+mn-ea"/>
              </a:rPr>
              <a:t>만의 낙인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낙관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기업로고</a:t>
            </a:r>
            <a:r>
              <a:rPr lang="en-US" altLang="ko-KR" sz="800" dirty="0">
                <a:latin typeface="+mn-ea"/>
              </a:rPr>
              <a:t>, </a:t>
            </a:r>
            <a:r>
              <a:rPr lang="ko-KR" altLang="en-US" sz="800" dirty="0">
                <a:latin typeface="+mn-ea"/>
              </a:rPr>
              <a:t>서명 등의 삽입을 금지합니다</a:t>
            </a:r>
            <a:r>
              <a:rPr lang="en-US" altLang="ko-KR" sz="800" dirty="0">
                <a:latin typeface="+mn-ea"/>
              </a:rPr>
              <a:t>.</a:t>
            </a:r>
            <a:endParaRPr lang="ko-KR" altLang="en-US" sz="800" dirty="0"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4471C6D-40C1-F992-7D47-4F611012BAB2}"/>
              </a:ext>
            </a:extLst>
          </p:cNvPr>
          <p:cNvSpPr/>
          <p:nvPr/>
        </p:nvSpPr>
        <p:spPr>
          <a:xfrm>
            <a:off x="521054" y="7100873"/>
            <a:ext cx="6396345" cy="257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100" b="1" dirty="0">
                <a:solidFill>
                  <a:schemeClr val="tx1"/>
                </a:solidFill>
              </a:rPr>
              <a:t>참가 자격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B072E05-0CF1-DE00-52A8-F8F020D3FCFF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24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B4E08-A6E5-25FB-8D0B-6D15A3E79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F18DBCB-327C-884E-60FA-733451117AAA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426DDD4-C796-2E50-A9A5-F69185FFA888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D43AD8-59A8-8716-8EB5-DB48F74092B7}"/>
              </a:ext>
            </a:extLst>
          </p:cNvPr>
          <p:cNvSpPr txBox="1"/>
          <p:nvPr/>
        </p:nvSpPr>
        <p:spPr>
          <a:xfrm>
            <a:off x="575954" y="3065320"/>
            <a:ext cx="641201" cy="22121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>
                <a:latin typeface="+mn-ea"/>
              </a:rPr>
              <a:t>1. </a:t>
            </a:r>
            <a:r>
              <a:rPr lang="ko-KR" altLang="en-US" sz="1100" b="1" dirty="0">
                <a:latin typeface="+mn-ea"/>
              </a:rPr>
              <a:t>팀 소개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C14FC20-E0E1-1423-B257-F27E365EC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425292"/>
              </p:ext>
            </p:extLst>
          </p:nvPr>
        </p:nvGraphicFramePr>
        <p:xfrm>
          <a:off x="542607" y="3369469"/>
          <a:ext cx="6474460" cy="2156487"/>
        </p:xfrm>
        <a:graphic>
          <a:graphicData uri="http://schemas.openxmlformats.org/drawingml/2006/table">
            <a:tbl>
              <a:tblPr firstRow="1" firstCol="1" bandRow="1"/>
              <a:tblGrid>
                <a:gridCol w="1336758">
                  <a:extLst>
                    <a:ext uri="{9D8B030D-6E8A-4147-A177-3AD203B41FA5}">
                      <a16:colId xmlns:a16="http://schemas.microsoft.com/office/drawing/2014/main" val="3301188131"/>
                    </a:ext>
                  </a:extLst>
                </a:gridCol>
                <a:gridCol w="1900990">
                  <a:extLst>
                    <a:ext uri="{9D8B030D-6E8A-4147-A177-3AD203B41FA5}">
                      <a16:colId xmlns:a16="http://schemas.microsoft.com/office/drawing/2014/main" val="2570963919"/>
                    </a:ext>
                  </a:extLst>
                </a:gridCol>
                <a:gridCol w="1034715">
                  <a:extLst>
                    <a:ext uri="{9D8B030D-6E8A-4147-A177-3AD203B41FA5}">
                      <a16:colId xmlns:a16="http://schemas.microsoft.com/office/drawing/2014/main" val="748313951"/>
                    </a:ext>
                  </a:extLst>
                </a:gridCol>
                <a:gridCol w="2201997">
                  <a:extLst>
                    <a:ext uri="{9D8B030D-6E8A-4147-A177-3AD203B41FA5}">
                      <a16:colId xmlns:a16="http://schemas.microsoft.com/office/drawing/2014/main" val="1547661066"/>
                    </a:ext>
                  </a:extLst>
                </a:gridCol>
              </a:tblGrid>
              <a:tr h="27058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팀 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900" b="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개인일 경우 성명을 적어주세요</a:t>
                      </a:r>
                      <a:endParaRPr lang="en-US" sz="900" b="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팀원 명</a:t>
                      </a:r>
                      <a:endParaRPr lang="ko-KR" sz="10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팀장</a:t>
                      </a:r>
                      <a:r>
                        <a:rPr lang="en-US" altLang="ko-KR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altLang="en-US" sz="900" i="1" kern="1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김아모레</a:t>
                      </a:r>
                      <a:r>
                        <a:rPr lang="en-US" altLang="ko-KR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ko-KR" altLang="en-US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팀원</a:t>
                      </a:r>
                      <a:r>
                        <a:rPr lang="en-US" altLang="ko-KR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altLang="en-US" sz="900" i="1" kern="1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김헤라</a:t>
                      </a:r>
                      <a:r>
                        <a:rPr lang="en-US" altLang="ko-KR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ko-KR" altLang="en-US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김이니</a:t>
                      </a:r>
                      <a:r>
                        <a:rPr lang="en-US" altLang="ko-KR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,..</a:t>
                      </a:r>
                      <a:endParaRPr lang="ko-KR" sz="900" i="1" kern="1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3674881"/>
                  </a:ext>
                </a:extLst>
              </a:tr>
              <a:tr h="368071">
                <a:tc>
                  <a:txBody>
                    <a:bodyPr/>
                    <a:lstStyle/>
                    <a:p>
                      <a:pPr algn="ctr" latinLnBrk="1">
                        <a:lnSpc>
                          <a:spcPct val="5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기업한정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algn="ctr" latinLnBrk="1">
                        <a:lnSpc>
                          <a:spcPct val="50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기업명</a:t>
                      </a:r>
                      <a:endParaRPr lang="ko-KR" sz="10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900" i="1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기업참여일 경우에만 작성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5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기업한정</a:t>
                      </a:r>
                      <a:r>
                        <a:rPr lang="en-US" altLang="ko-KR" sz="7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algn="ctr" latinLnBrk="1">
                        <a:lnSpc>
                          <a:spcPct val="50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대표자명</a:t>
                      </a:r>
                      <a:endParaRPr lang="en-US" altLang="ko-KR" sz="10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55934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1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rgbClr val="E7E6E6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기업참여일 경우에만 작성</a:t>
                      </a:r>
                      <a:endParaRPr kumimoji="0" lang="ko-KR" alt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2107978"/>
                  </a:ext>
                </a:extLst>
              </a:tr>
              <a:tr h="57384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신청 주제</a:t>
                      </a:r>
                      <a:endParaRPr lang="ko-KR" sz="10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755934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주제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774826"/>
                  </a:ext>
                </a:extLst>
              </a:tr>
              <a:tr h="27058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아이디어</a:t>
                      </a:r>
                      <a:endParaRPr lang="en-US" altLang="ko-KR" sz="1000" b="1" kern="10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요 약</a:t>
                      </a:r>
                      <a:r>
                        <a:rPr lang="en-US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(50</a:t>
                      </a:r>
                      <a:r>
                        <a:rPr lang="ko-KR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 이내</a:t>
                      </a:r>
                      <a:r>
                        <a:rPr lang="en-US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altLang="ko-KR" sz="1000" i="1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altLang="ko-KR" sz="1000" i="1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altLang="ko-KR" sz="1000" i="1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altLang="ko-KR" sz="1000" i="1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7576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93E86CE-529C-E227-9831-DC18CB4ACC02}"/>
              </a:ext>
            </a:extLst>
          </p:cNvPr>
          <p:cNvSpPr txBox="1"/>
          <p:nvPr/>
        </p:nvSpPr>
        <p:spPr>
          <a:xfrm>
            <a:off x="571511" y="5608891"/>
            <a:ext cx="782265" cy="22121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>
                <a:latin typeface="+mn-ea"/>
              </a:rPr>
              <a:t>2. </a:t>
            </a:r>
            <a:r>
              <a:rPr lang="ko-KR" altLang="en-US" sz="1100" b="1" dirty="0">
                <a:latin typeface="+mn-ea"/>
              </a:rPr>
              <a:t>제안 내용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4519346-5415-3D41-7922-502E65AE18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6640088"/>
              </p:ext>
            </p:extLst>
          </p:nvPr>
        </p:nvGraphicFramePr>
        <p:xfrm>
          <a:off x="542607" y="5930003"/>
          <a:ext cx="6465574" cy="4174117"/>
        </p:xfrm>
        <a:graphic>
          <a:graphicData uri="http://schemas.openxmlformats.org/drawingml/2006/table">
            <a:tbl>
              <a:tblPr firstRow="1" firstCol="1" bandRow="1"/>
              <a:tblGrid>
                <a:gridCol w="6465574">
                  <a:extLst>
                    <a:ext uri="{9D8B030D-6E8A-4147-A177-3AD203B41FA5}">
                      <a16:colId xmlns:a16="http://schemas.microsoft.com/office/drawing/2014/main" val="3676460227"/>
                    </a:ext>
                  </a:extLst>
                </a:gridCol>
              </a:tblGrid>
              <a:tr h="268238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주제 제안 배경 및 기대효과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3537268"/>
                  </a:ext>
                </a:extLst>
              </a:tr>
              <a:tr h="3905879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US" altLang="ko-KR" sz="1000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주제의 문제를 정의해보고 그 안에서의 인사이트를 도출해주세요</a:t>
                      </a:r>
                      <a:endParaRPr lang="en-US" altLang="ko-KR" sz="1000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개발한 에이전트가 제공할 핵심 가치를 정의하고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기대효과를 정리해주세요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1393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7265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F4DEB-B5A4-7247-1FD1-9A2CAB1D9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9B865EF-0B77-5623-8474-0D7A70DE4301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3D30014-C557-49DE-5F8C-CADC8B2A98EC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A122E98-601A-0F91-46B6-C249C8F20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299832"/>
              </p:ext>
            </p:extLst>
          </p:nvPr>
        </p:nvGraphicFramePr>
        <p:xfrm>
          <a:off x="542608" y="3073401"/>
          <a:ext cx="6474459" cy="6953720"/>
        </p:xfrm>
        <a:graphic>
          <a:graphicData uri="http://schemas.openxmlformats.org/drawingml/2006/table">
            <a:tbl>
              <a:tblPr firstRow="1" firstCol="1" bandRow="1"/>
              <a:tblGrid>
                <a:gridCol w="6474459">
                  <a:extLst>
                    <a:ext uri="{9D8B030D-6E8A-4147-A177-3AD203B41FA5}">
                      <a16:colId xmlns:a16="http://schemas.microsoft.com/office/drawing/2014/main" val="686783407"/>
                    </a:ext>
                  </a:extLst>
                </a:gridCol>
              </a:tblGrid>
              <a:tr h="22348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AI Agent</a:t>
                      </a:r>
                      <a:r>
                        <a:rPr lang="ko-KR" altLang="en-US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기능 및 구조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772907"/>
                  </a:ext>
                </a:extLst>
              </a:tr>
              <a:tr h="6730236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AI Agent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의 주요 기능 목록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기능 간 관계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전체 처리 흐름과 구조를 설명해주세요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양식과 분량 제한 없음 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이미지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텍스트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도표 등 자유롭게 사용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0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0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809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9138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7BB23-6957-AD08-95C7-06015DE84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A74A3A3-4553-0EFC-EFF4-D0C483B4F70F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ED3A658-BAEE-95F9-32BF-55F6DDA104E5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9BEC0CE-DBA7-90C5-4716-2A56C36B3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581007"/>
              </p:ext>
            </p:extLst>
          </p:nvPr>
        </p:nvGraphicFramePr>
        <p:xfrm>
          <a:off x="542608" y="3073401"/>
          <a:ext cx="6474459" cy="6953720"/>
        </p:xfrm>
        <a:graphic>
          <a:graphicData uri="http://schemas.openxmlformats.org/drawingml/2006/table">
            <a:tbl>
              <a:tblPr firstRow="1" firstCol="1" bandRow="1"/>
              <a:tblGrid>
                <a:gridCol w="6474459">
                  <a:extLst>
                    <a:ext uri="{9D8B030D-6E8A-4147-A177-3AD203B41FA5}">
                      <a16:colId xmlns:a16="http://schemas.microsoft.com/office/drawing/2014/main" val="686783407"/>
                    </a:ext>
                  </a:extLst>
                </a:gridCol>
              </a:tblGrid>
              <a:tr h="22348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AI Agent </a:t>
                      </a:r>
                      <a:r>
                        <a:rPr lang="ko-KR" altLang="en-US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개발 구현 과정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772907"/>
                  </a:ext>
                </a:extLst>
              </a:tr>
              <a:tr h="6730236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marL="171450" indent="-171450"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buFont typeface="Calibri"/>
                        <a:buChar char="-"/>
                      </a:pP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Agent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개발을 위해 사용한 기술의 흐름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,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데이터 및 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AI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모델 연계방식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/>
                          <a:ea typeface="맑은 고딕"/>
                          <a:cs typeface="Times New Roman"/>
                        </a:rPr>
                        <a:t>, </a:t>
                      </a:r>
                    </a:p>
                    <a:p>
                      <a:pPr marL="0" indent="0"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buFontTx/>
                        <a:buNone/>
                      </a:pP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  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개발 단계별 주요 작업 내용을 기술해 주세요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양식과 분량 제한 없음 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이미지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텍스트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도표 등 자유롭게 사용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809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9662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42031-8716-10F4-5C15-EDFC3681D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6975DA-8B2E-E24E-E016-3768CA50C33C}"/>
              </a:ext>
            </a:extLst>
          </p:cNvPr>
          <p:cNvSpPr/>
          <p:nvPr/>
        </p:nvSpPr>
        <p:spPr>
          <a:xfrm>
            <a:off x="285321" y="2519680"/>
            <a:ext cx="6989032" cy="7811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5725">
              <a:lnSpc>
                <a:spcPct val="150000"/>
              </a:lnSpc>
            </a:pPr>
            <a:endParaRPr lang="en-US" altLang="ko-KR" sz="1100" b="1" spc="-1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30A0CDC-25E4-ECCD-8D34-9995679AAF60}"/>
              </a:ext>
            </a:extLst>
          </p:cNvPr>
          <p:cNvSpPr/>
          <p:nvPr/>
        </p:nvSpPr>
        <p:spPr>
          <a:xfrm>
            <a:off x="2607858" y="2510127"/>
            <a:ext cx="2343955" cy="286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bg1"/>
                </a:solidFill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</a:rPr>
              <a:t>AGENT TRACK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4DCB7BD-2CF5-050C-1A25-FAF09D42D2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994992"/>
              </p:ext>
            </p:extLst>
          </p:nvPr>
        </p:nvGraphicFramePr>
        <p:xfrm>
          <a:off x="542608" y="3073401"/>
          <a:ext cx="6474459" cy="6953720"/>
        </p:xfrm>
        <a:graphic>
          <a:graphicData uri="http://schemas.openxmlformats.org/drawingml/2006/table">
            <a:tbl>
              <a:tblPr firstRow="1" firstCol="1" bandRow="1"/>
              <a:tblGrid>
                <a:gridCol w="6474459">
                  <a:extLst>
                    <a:ext uri="{9D8B030D-6E8A-4147-A177-3AD203B41FA5}">
                      <a16:colId xmlns:a16="http://schemas.microsoft.com/office/drawing/2014/main" val="686783407"/>
                    </a:ext>
                  </a:extLst>
                </a:gridCol>
              </a:tblGrid>
              <a:tr h="223484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선택</a:t>
                      </a:r>
                      <a:r>
                        <a:rPr lang="en-US" altLang="ko-KR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 AI Agent</a:t>
                      </a:r>
                      <a:r>
                        <a:rPr lang="ko-KR" altLang="en-US" sz="10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의 추후 확장 방향성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3080" marR="430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772907"/>
                  </a:ext>
                </a:extLst>
              </a:tr>
              <a:tr h="6730236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marL="171450" indent="-171450"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buFontTx/>
                        <a:buChar char="-"/>
                      </a:pP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AI Agent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가 실제 환경에서 제공할 수 있는 가치와 효율성을 제시하고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향후 적용 가능한 </a:t>
                      </a:r>
                      <a:endParaRPr lang="en-US" altLang="ko-KR" sz="1000" kern="100" dirty="0">
                        <a:solidFill>
                          <a:srgbClr val="7F7F7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marL="0" indent="0" algn="just" latinLnBrk="1">
                        <a:lnSpc>
                          <a:spcPct val="100000"/>
                        </a:lnSpc>
                        <a:spcAft>
                          <a:spcPts val="800"/>
                        </a:spcAft>
                        <a:buFontTx/>
                        <a:buNone/>
                      </a:pPr>
                      <a:r>
                        <a:rPr lang="ko-KR" altLang="en-US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   확장 방향성에 대해 서술하세요</a:t>
                      </a:r>
                      <a:r>
                        <a:rPr lang="en-US" altLang="ko-KR" sz="1000" kern="100" dirty="0">
                          <a:solidFill>
                            <a:srgbClr val="7F7F7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</a:p>
                  </a:txBody>
                  <a:tcPr marL="43080" marR="4308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809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9388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4D4B599D777E4DB9E0C188CCC9BA95" ma:contentTypeVersion="6" ma:contentTypeDescription="Create a new document." ma:contentTypeScope="" ma:versionID="b69a56f293503d6090cb633419b340a0">
  <xsd:schema xmlns:xsd="http://www.w3.org/2001/XMLSchema" xmlns:xs="http://www.w3.org/2001/XMLSchema" xmlns:p="http://schemas.microsoft.com/office/2006/metadata/properties" xmlns:ns1="http://schemas.microsoft.com/sharepoint/v3" xmlns:ns2="9d603a81-39b3-48e7-90ff-247538f037f1" targetNamespace="http://schemas.microsoft.com/office/2006/metadata/properties" ma:root="true" ma:fieldsID="390487900601573b380c2a463ccbbdb2" ns1:_="" ns2:_="">
    <xsd:import namespace="http://schemas.microsoft.com/sharepoint/v3"/>
    <xsd:import namespace="9d603a81-39b3-48e7-90ff-247538f037f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603a81-39b3-48e7-90ff-247538f037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F74D5CE-EB58-4CFA-8919-9CB63140427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954596B4-164C-4723-9E0D-CB200EF1B8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d603a81-39b3-48e7-90ff-247538f037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415C2B0-90FB-4AD0-87D4-EF034B77955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2559</TotalTime>
  <Words>745</Words>
  <Application>Microsoft Macintosh PowerPoint</Application>
  <PresentationFormat>사용자 지정</PresentationFormat>
  <Paragraphs>85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Malgun Gothic</vt:lpstr>
      <vt:lpstr>Malgun Gothic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amore</dc:creator>
  <cp:lastModifiedBy>김민지/디지털전략팀/Min Ji Kim</cp:lastModifiedBy>
  <cp:revision>163</cp:revision>
  <dcterms:created xsi:type="dcterms:W3CDTF">2024-11-13T00:48:35Z</dcterms:created>
  <dcterms:modified xsi:type="dcterms:W3CDTF">2025-11-28T00:58:18Z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0x010100B84D4B599D777E4DB9E0C188CCC9BA95</vt:lpwstr>
  </property>
  <property fmtid="{D5CDD505-2E9C-101B-9397-08002B2CF9AE}" pid="3" name="_SourceUrl">
    <vt:lpwstr/>
  </property>
  <property fmtid="{D5CDD505-2E9C-101B-9397-08002B2CF9AE}" pid="4" name="_SharedFileIndex">
    <vt:lpwstr/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_activity">
    <vt:lpwstr>{"FileActivityType":"9","FileActivityTimeStamp":"2025-11-20T06:18:29.480Z","FileActivityUsersOnPage":[{"DisplayName":"최소은/디지털전략팀/SOEUN CHOI","Id":"soeunchoi@amorepacific.com"},{"DisplayName":"이우진/디지털전략팀/WOOJIN LEE","Id":"oj@amorepacific.com"},{"DisplayName":"김민지/디지털전략팀/Min Ji Kim","Id":"minji.kim01@amorepacific.com"},{"DisplayName":"전율리/디지털전략팀/Yuli Jeon","Id":"yulijeon@amorepacific.com"}],"FileActivityNavigationId":null}</vt:lpwstr>
  </property>
  <property fmtid="{D5CDD505-2E9C-101B-9397-08002B2CF9AE}" pid="8" name="TriggerFlowInfo">
    <vt:lpwstr/>
  </property>
</Properties>
</file>

<file path=docProps/thumbnail.jpeg>
</file>